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0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1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2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33" r:id="rId2"/>
    <p:sldMasterId id="2147483734" r:id="rId3"/>
    <p:sldMasterId id="2147483735" r:id="rId4"/>
    <p:sldMasterId id="2147483736" r:id="rId5"/>
    <p:sldMasterId id="2147483737" r:id="rId6"/>
    <p:sldMasterId id="2147483738" r:id="rId7"/>
    <p:sldMasterId id="2147483739" r:id="rId8"/>
    <p:sldMasterId id="2147483740" r:id="rId9"/>
    <p:sldMasterId id="2147483741" r:id="rId10"/>
    <p:sldMasterId id="2147483742" r:id="rId11"/>
    <p:sldMasterId id="2147483743" r:id="rId12"/>
    <p:sldMasterId id="2147483744" r:id="rId13"/>
    <p:sldMasterId id="2147483745" r:id="rId14"/>
  </p:sldMasterIdLst>
  <p:notesMasterIdLst>
    <p:notesMasterId r:id="rId34"/>
  </p:notesMasterIdLst>
  <p:sldIdLst>
    <p:sldId id="256" r:id="rId15"/>
    <p:sldId id="257" r:id="rId16"/>
    <p:sldId id="258" r:id="rId17"/>
    <p:sldId id="260" r:id="rId18"/>
    <p:sldId id="259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1D4"/>
    <a:srgbClr val="FCEAD0"/>
    <a:srgbClr val="F09415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2" autoAdjust="0"/>
  </p:normalViewPr>
  <p:slideViewPr>
    <p:cSldViewPr snapToGrid="0">
      <p:cViewPr>
        <p:scale>
          <a:sx n="70" d="100"/>
          <a:sy n="70" d="100"/>
        </p:scale>
        <p:origin x="512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66DEA-38E4-4961-9448-149E4F8BF961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7D715-5CCD-4279-8C55-0C957AC742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23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3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70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68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7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68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3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30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70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68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38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7D715-5CCD-4279-8C55-0C957AC742F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306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9423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417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20986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0192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3797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7008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13049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38952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66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3935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822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255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8246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1827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1008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733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1889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2012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8616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339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2210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4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7224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2035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6148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011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9401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2685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6720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8836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3179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6667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43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7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549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137C-477E-4939-B32E-32DB658B6F40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2780-089E-4AF4-B7BF-C9BCEC91CD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51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  <p:sldLayoutId id="21474838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764551"/>
            <a:ext cx="8886633" cy="1079661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Презентация на тему</a:t>
            </a:r>
            <a:r>
              <a:rPr lang="ru-RU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ru-RU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«Методы компьютерной стеганографии</a:t>
            </a:r>
            <a:r>
              <a:rPr lang="ru-RU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. </a:t>
            </a: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LSB-</a:t>
            </a:r>
            <a:r>
              <a:rPr lang="ru-RU" sz="32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метод»</a:t>
            </a:r>
            <a:endParaRPr lang="ru-RU" sz="3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60024" y="2895180"/>
            <a:ext cx="3131976" cy="1116983"/>
          </a:xfrm>
        </p:spPr>
        <p:txBody>
          <a:bodyPr>
            <a:normAutofit/>
          </a:bodyPr>
          <a:lstStyle/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Подготовил студент</a:t>
            </a:r>
          </a:p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Группы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ПИН-Б-О-Д-2021-1</a:t>
            </a:r>
          </a:p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Салов Артём Владимирович</a:t>
            </a:r>
            <a:endParaRPr lang="ru-RU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03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manageengine.com/mobile-device-management/images/msm-banner-cl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4" y="96562"/>
            <a:ext cx="10877436" cy="656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6725920" y="2645022"/>
            <a:ext cx="5394960" cy="3501778"/>
          </a:xfrm>
          <a:prstGeom prst="roundRect">
            <a:avLst/>
          </a:prstGeom>
          <a:solidFill>
            <a:srgbClr val="2A2C31">
              <a:alpha val="8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609600"/>
            <a:ext cx="10424160" cy="1371600"/>
          </a:xfrm>
          <a:prstGeom prst="rect">
            <a:avLst/>
          </a:prstGeom>
          <a:solidFill>
            <a:srgbClr val="262626">
              <a:alpha val="88000"/>
            </a:srgbClr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844" y="760383"/>
            <a:ext cx="10642675" cy="1080938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Разработка политик безопасности для мобильных устройств</a:t>
            </a:r>
            <a:endParaRPr lang="ru-R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01840" y="2727787"/>
            <a:ext cx="5019040" cy="3323987"/>
          </a:xfrm>
          <a:prstGeom prst="rect">
            <a:avLst/>
          </a:prstGeom>
          <a:solidFill>
            <a:srgbClr val="262626">
              <a:alpha val="0"/>
            </a:srgbClr>
          </a:solidFill>
          <a:effectLst>
            <a:softEdge rad="0"/>
          </a:effectLst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Цели политики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безопасности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Управление устройствами</a:t>
            </a:r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Аутентификация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авторизация</a:t>
            </a:r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Шифрование и безопасность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данных</a:t>
            </a:r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Обучение и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осведомленность</a:t>
            </a:r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Аудит и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мониторинг</a:t>
            </a:r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Политики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использования</a:t>
            </a:r>
            <a:endParaRPr 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6450"/>
            <a:ext cx="12406934" cy="1080938"/>
          </a:xfrm>
        </p:spPr>
        <p:txBody>
          <a:bodyPr>
            <a:noAutofit/>
          </a:bodyPr>
          <a:lstStyle/>
          <a:p>
            <a:pPr lvl="1"/>
            <a:r>
              <a:rPr lang="ru-RU" sz="2400" b="1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Обучение персонала и повышение осведомленности о безопасности</a:t>
            </a:r>
            <a:endParaRPr lang="ru-RU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 descr="https://hr-portal.ru/files/mini/personnel_train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02570"/>
            <a:ext cx="7772400" cy="4855430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467" y="2239506"/>
            <a:ext cx="46982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обучающих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ресурсов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сессий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Проверки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Активные кампании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Поддержка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службы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безопасности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34481" y="2947511"/>
            <a:ext cx="7595929" cy="885747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Спасибо за внимание!</a:t>
            </a:r>
            <a:endParaRPr lang="ru-RU" sz="5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0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895180"/>
            <a:ext cx="8886633" cy="1079661"/>
          </a:xfrm>
        </p:spPr>
        <p:txBody>
          <a:bodyPr>
            <a:normAutofit/>
          </a:bodyPr>
          <a:lstStyle/>
          <a:p>
            <a:pPr algn="ctr"/>
            <a:r>
              <a:rPr lang="ru-RU" sz="31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Презентация на тему</a:t>
            </a:r>
            <a:r>
              <a:rPr lang="ru-RU" sz="31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ru-RU" sz="31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ru-RU" sz="31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«Создание блоков в сети Биткоин»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60024" y="2895180"/>
            <a:ext cx="3131976" cy="1116983"/>
          </a:xfrm>
        </p:spPr>
        <p:txBody>
          <a:bodyPr>
            <a:normAutofit/>
          </a:bodyPr>
          <a:lstStyle/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Подготовил студент</a:t>
            </a:r>
          </a:p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Группы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ПИН-Б-О-Д-2021-1</a:t>
            </a:r>
          </a:p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Салов Артём Владимирович</a:t>
            </a:r>
            <a:endParaRPr lang="ru-RU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0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451" y="733773"/>
            <a:ext cx="10175747" cy="1080938"/>
          </a:xfrm>
        </p:spPr>
        <p:txBody>
          <a:bodyPr>
            <a:noAutofit/>
          </a:bodyPr>
          <a:lstStyle/>
          <a:p>
            <a:r>
              <a:rPr lang="ru-RU" sz="2800" dirty="0"/>
              <a:t>Основные принципы работы сети Биткоин</a:t>
            </a:r>
            <a:endParaRPr lang="ru-R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 descr="https://avatars.mds.yandex.net/i?id=fdaaf2705451afc7fef70a55375311c1_l-5172990-images-thumbs&amp;n=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295"/>
            <a:ext cx="7540625" cy="4878705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783693" y="2145533"/>
            <a:ext cx="4080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Сеть Биткоин представляет собой децентрализованный механизм обмена цифровыми активами, основанный на инновационной технологии блокчейн.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783692" y="3495317"/>
            <a:ext cx="4080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b="1" i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Блокчейн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представляет собой цепочку блоков, каждый из которых содержит информацию о транзакциях.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783692" y="4568102"/>
            <a:ext cx="4080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Эта цепочка хранится на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рас-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пределенной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сети компьютеров, что обеспечивает прозрачность и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наде-жность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41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Майнинг и майнеры в сети Биткоин</a:t>
            </a:r>
            <a:endParaRPr lang="ru-RU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AutoShape 2" descr="https://ibmm.ru/image/cache/catalog/image/catalog/news/1605/solomai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https://ibmm.ae/image/catalog/news/26.04/mining_cryptocurrency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/>
          <a:stretch/>
        </p:blipFill>
        <p:spPr bwMode="auto">
          <a:xfrm>
            <a:off x="5465582" y="1981200"/>
            <a:ext cx="6726418" cy="487680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07974" y="2030272"/>
            <a:ext cx="49345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4638"/>
            <a:r>
              <a:rPr lang="ru-RU" sz="2000" b="1" i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Майнинг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это процесс решения математически сложных задач, известных как "Proof-of-Work" (доказательство выполнения работы), с целью добавления нового блока в блокчейн.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7975" y="3969264"/>
            <a:ext cx="49345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4638"/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Майнеры соревнуются между собой за возможность добавить следующий блок. Это достигается путем решения криптографической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задачи</a:t>
            </a: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7974" y="5292703"/>
            <a:ext cx="49345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4638"/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Успешный </a:t>
            </a:r>
            <a:r>
              <a:rPr lang="ru-RU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майнер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получает право добавить блок и получает вознаграждение в виде новых </a:t>
            </a:r>
            <a:r>
              <a:rPr lang="ru-RU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биткоинов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комиссий от транзакций.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6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845" y="760383"/>
            <a:ext cx="10252596" cy="10809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/>
              <a:t>Криптографические </a:t>
            </a:r>
            <a:r>
              <a:rPr lang="ru-RU" sz="2800" dirty="0" smtClean="0"/>
              <a:t>аспекты при создание блоков и проблемы при создании блоков в сети Биткоин</a:t>
            </a:r>
            <a:endParaRPr lang="ru-R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 descr="https://lh5.googleusercontent.com/QoLk0xjs1JyTPbTQxN8s3rfA9VTTnsjWZ1S6U52hlxfk7KP_Xak4vUR7dwkGQRBeuqtorQXA69GkTwz4CQufFknW5Xp1hEJBBJcwRPqWd5by9UU2UdU4o3TTu5ksw9GbKVPy9jCqjGg_8aRSt3YVWY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6" r="29432"/>
          <a:stretch/>
        </p:blipFill>
        <p:spPr bwMode="auto">
          <a:xfrm>
            <a:off x="0" y="1981200"/>
            <a:ext cx="4693920" cy="487680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693920" y="1981200"/>
            <a:ext cx="7635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Криптографические аспекты</a:t>
            </a: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Применение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хэш-функций в </a:t>
            </a:r>
            <a:r>
              <a:rPr lang="ru-RU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блокчейне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Роль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нулевых битов (Proof-of-Work) в процессе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майнинга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Обеспечение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безопасности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блокчейна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через криптографию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93920" y="4404360"/>
            <a:ext cx="7406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 вызовы при создании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блоков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Проблемы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масштабируемости и способы их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Экологические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 энергетические аспекты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майнинга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Влияние высоких комиссий на процесс создания блоков</a:t>
            </a:r>
          </a:p>
        </p:txBody>
      </p:sp>
    </p:spTree>
    <p:extLst>
      <p:ext uri="{BB962C8B-B14F-4D97-AF65-F5344CB8AC3E}">
        <p14:creationId xmlns:p14="http://schemas.microsoft.com/office/powerpoint/2010/main" val="114953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361" y="737988"/>
            <a:ext cx="10018159" cy="1080938"/>
          </a:xfrm>
        </p:spPr>
        <p:txBody>
          <a:bodyPr/>
          <a:lstStyle/>
          <a:p>
            <a:r>
              <a:rPr lang="ru-RU" dirty="0"/>
              <a:t>Структура блока </a:t>
            </a:r>
            <a:r>
              <a:rPr lang="ru-RU" dirty="0" smtClean="0"/>
              <a:t>и </a:t>
            </a:r>
            <a:r>
              <a:rPr lang="ru-RU" dirty="0"/>
              <a:t>т</a:t>
            </a:r>
            <a:r>
              <a:rPr lang="ru-RU" dirty="0" smtClean="0"/>
              <a:t>ранзакции </a:t>
            </a:r>
            <a:r>
              <a:rPr lang="ru-RU" dirty="0"/>
              <a:t>в сети Биткоин</a:t>
            </a:r>
          </a:p>
        </p:txBody>
      </p:sp>
      <p:pic>
        <p:nvPicPr>
          <p:cNvPr id="5122" name="Picture 2" descr="https://i1.wp.com/crypta.guru/wp-content/uploads/2018/03/2-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b="-1"/>
          <a:stretch/>
        </p:blipFill>
        <p:spPr bwMode="auto">
          <a:xfrm>
            <a:off x="4838218" y="2060294"/>
            <a:ext cx="7353782" cy="47977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8361" y="2225762"/>
            <a:ext cx="441466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Структура блока в сети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Биткоин</a:t>
            </a: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Как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формируются транзакции внутри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блока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Размер блока и проблемы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масштабируемости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Мерклевские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деревья и их роль в обеспечении целостности блока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8361" y="4780307"/>
            <a:ext cx="441466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Транзакции в сети Биткоин</a:t>
            </a: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транзакции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Входы и выходы транзакции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Подписи и удостоверения подлинности в транзакциях</a:t>
            </a:r>
          </a:p>
        </p:txBody>
      </p:sp>
    </p:spTree>
    <p:extLst>
      <p:ext uri="{BB962C8B-B14F-4D97-AF65-F5344CB8AC3E}">
        <p14:creationId xmlns:p14="http://schemas.microsoft.com/office/powerpoint/2010/main" val="363669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investopedia.com/thmb/Rxo-sVX5rjLVVlivdzChFAoMyGA=/1709x731/filters:no_upscale():max_bytes(150000):strip_icc()/blockchain-5c09682dc9e77c0001b5dcc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r="26875"/>
          <a:stretch/>
        </p:blipFill>
        <p:spPr bwMode="auto">
          <a:xfrm>
            <a:off x="0" y="1995058"/>
            <a:ext cx="7741920" cy="4862942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96450"/>
            <a:ext cx="10439400" cy="1080938"/>
          </a:xfrm>
        </p:spPr>
        <p:txBody>
          <a:bodyPr>
            <a:noAutofit/>
          </a:bodyPr>
          <a:lstStyle/>
          <a:p>
            <a:pPr lvl="1" algn="ctr"/>
            <a:r>
              <a:rPr lang="ru-RU" sz="2400" b="1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Будущее создания блоков в сети Биткоин</a:t>
            </a:r>
            <a:endParaRPr lang="ru-RU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48600" y="2687591"/>
            <a:ext cx="43434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Тенденции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направления развития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технологии</a:t>
            </a:r>
            <a:endParaRPr lang="en-US" sz="20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Исследования и предложения по улучшению процесса создания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блоков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Возможные изменения и обновления протокола Биткоин</a:t>
            </a:r>
            <a:endParaRPr lang="en-US" sz="20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34481" y="2947511"/>
            <a:ext cx="7595929" cy="885747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Спасибо за внимание!</a:t>
            </a:r>
            <a:endParaRPr lang="ru-RU" sz="5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0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Что такое стеганография</a:t>
            </a:r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  <a:endParaRPr lang="ru-RU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4294967295"/>
          </p:nvPr>
        </p:nvSpPr>
        <p:spPr>
          <a:xfrm>
            <a:off x="5756988" y="2914650"/>
            <a:ext cx="6435011" cy="25749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ru-RU" b="1" i="1" u="sng" dirty="0"/>
              <a:t>Стеганография</a:t>
            </a:r>
            <a:r>
              <a:rPr lang="ru-RU" dirty="0"/>
              <a:t> — это область информационной безопасности, посвященная скрытой передаче данных с минимизацией заметности факта их существования. В отличие от криптографии, которая фокусируется на шифровании данных для защиты от несанкционированного доступа, стеганография стремится сохранить конфиденциальность, скрывая сам факт наличия информации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Picture 2" descr="https://itsecforu.ru/wp-content/uploads/2019/08/1.png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1" y="2914650"/>
            <a:ext cx="5322438" cy="249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1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LSB-</a:t>
            </a:r>
            <a:r>
              <a:rPr lang="ru-RU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метод</a:t>
            </a:r>
          </a:p>
        </p:txBody>
      </p:sp>
      <p:pic>
        <p:nvPicPr>
          <p:cNvPr id="2054" name="Picture 6" descr="Кодирование одного цвета в формате RGBA (8 бит)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65" y="2281440"/>
            <a:ext cx="3060165" cy="19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«Упаковка» сообщения в пиксель в формате RGBA (8 бит)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64" y="4639895"/>
            <a:ext cx="3060165" cy="19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80320" y="2281440"/>
            <a:ext cx="72574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i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LSB-метод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в стеганографии представляет собой эффективную технику внедрения скрытой информации в цифровые носители, такие как изображения, аудиофайлы или видео, путем модификации наименее значащих битов этих данных. Акроним "LSB" расшифровывается как "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Least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Significant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" (наименее значащий бит). Этот метод основан на простой, но мощной идее: заменять наименее значащие биты в бинарном представлении пикселей (в случае изображений) или отсчетов (в случае аудиофайлов) на биты скрытого сообщения.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66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Плюсы и минусы </a:t>
            </a:r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LSB</a:t>
            </a:r>
            <a:r>
              <a:rPr lang="ru-RU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-метода.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17419" y="3380803"/>
            <a:ext cx="592229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Невидимость для человеческого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восприятия</a:t>
            </a:r>
            <a:endParaRPr lang="en-US" sz="20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Простота реализации</a:t>
            </a:r>
            <a:endParaRPr lang="en-US" sz="20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Универсальность</a:t>
            </a:r>
            <a:endParaRPr lang="en-US" sz="20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60363" lvl="0" indent="-360363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 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Отсутствие </a:t>
            </a:r>
            <a:r>
              <a:rPr 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необходимости в дополнительных </a:t>
            </a:r>
            <a:r>
              <a:rPr 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ключах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17418" y="2185374"/>
            <a:ext cx="769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sz="8000" b="1" dirty="0" smtClean="0">
                <a:solidFill>
                  <a:srgbClr val="2626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endParaRPr lang="ru-RU" sz="8000" b="1" dirty="0">
              <a:solidFill>
                <a:srgbClr val="262626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072009" y="1994169"/>
            <a:ext cx="612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en-US" sz="9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endParaRPr lang="ru-RU" sz="96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72009" y="3380803"/>
            <a:ext cx="482492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Низкая устойчивость к </a:t>
            </a:r>
            <a:r>
              <a:rPr lang="ru-RU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стеганализу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Ограниченная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вместимость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данных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Чувствительность к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сжатию</a:t>
            </a:r>
            <a:endParaRPr lang="en-US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 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устойчив к некоторым видам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атак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Неэффективность при работе с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текстом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Ограниченность в контексте видео- и </a:t>
            </a:r>
            <a:r>
              <a:rPr lang="ru-RU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аудиостеганографии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6572" y="715906"/>
            <a:ext cx="10207690" cy="1080938"/>
          </a:xfrm>
        </p:spPr>
        <p:txBody>
          <a:bodyPr>
            <a:noAutofit/>
          </a:bodyPr>
          <a:lstStyle/>
          <a:p>
            <a:pPr lvl="1"/>
            <a:r>
              <a:rPr lang="ru-RU" sz="3600" b="1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Способы </a:t>
            </a:r>
            <a:r>
              <a:rPr lang="ru-RU" sz="3600" b="1" kern="12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стеганоанализа</a:t>
            </a:r>
            <a:r>
              <a:rPr lang="ru-RU" sz="3600" b="1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 и защиты от него</a:t>
            </a:r>
            <a:endParaRPr lang="ru-RU" sz="36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2" descr="https://habrastorage.org/r/w1560/webt/cc/q1/am/ccq1amsbp1myq3as8sm-u5tiu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569555"/>
            <a:ext cx="5005044" cy="35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habrastorage.org/r/w1560/webt/yt/ry/ls/ytrylso2qnksal03w4bdrqkjb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23" y="2569555"/>
            <a:ext cx="5005044" cy="358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13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34481" y="2947511"/>
            <a:ext cx="7595929" cy="885747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Спасибо за внимание!</a:t>
            </a:r>
            <a:endParaRPr lang="ru-RU" sz="5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0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895180"/>
            <a:ext cx="8886633" cy="107966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1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Презентация на тему</a:t>
            </a:r>
            <a:r>
              <a:rPr lang="ru-RU" sz="31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ru-RU" sz="31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ru-RU" sz="31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ru-RU" sz="27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«</a:t>
            </a:r>
            <a:r>
              <a:rPr lang="ru-RU" sz="2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Обеспечение безопасности при использовании мобильных устройств в корпоративных ИС»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60024" y="2895180"/>
            <a:ext cx="3131976" cy="1116983"/>
          </a:xfrm>
        </p:spPr>
        <p:txBody>
          <a:bodyPr>
            <a:normAutofit/>
          </a:bodyPr>
          <a:lstStyle/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Подготовил студент</a:t>
            </a:r>
          </a:p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Группы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:</a:t>
            </a:r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ПИН-Б-О-Д-2021-1</a:t>
            </a:r>
          </a:p>
          <a:p>
            <a:pPr algn="r"/>
            <a:r>
              <a:rPr lang="ru-RU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Салов Артём Владимирович</a:t>
            </a:r>
            <a:endParaRPr lang="ru-RU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0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bettertechsoftware.com/wp-content/uploads/2016/11/img_01_powersales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/>
          <a:stretch/>
        </p:blipFill>
        <p:spPr bwMode="auto">
          <a:xfrm>
            <a:off x="-10160" y="1981200"/>
            <a:ext cx="8808720" cy="487680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451" y="733773"/>
            <a:ext cx="10175747" cy="1080938"/>
          </a:xfrm>
        </p:spPr>
        <p:txBody>
          <a:bodyPr>
            <a:noAutofit/>
          </a:bodyPr>
          <a:lstStyle/>
          <a:p>
            <a:r>
              <a:rPr lang="ru-RU" sz="2800" dirty="0"/>
              <a:t>Текущий статус мобильных технологий в корпоративных ИС</a:t>
            </a:r>
            <a:endParaRPr lang="ru-R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40400" y="2862632"/>
            <a:ext cx="6096000" cy="31188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0" lvl="2" indent="-2286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Быстрое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rgbClr val="3E476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рабочих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</a:t>
            </a:r>
          </a:p>
          <a:p>
            <a:pPr marL="1143000" lvl="2" indent="-2286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Тенденция 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 гиб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кому рабочему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графику</a:t>
            </a:r>
          </a:p>
          <a:p>
            <a:pPr marL="1143000" lvl="2" indent="-2286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Безопасность 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устройствами 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MDM)</a:t>
            </a:r>
            <a:endParaRPr lang="ru-RU" sz="20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Интеграция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хнологий искусственного 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интеллекта (</a:t>
            </a:r>
            <a:r>
              <a:rPr lang="ru-RU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ИИ)</a:t>
            </a:r>
            <a:endParaRPr lang="ru-RU" sz="2000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BYOD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Bring </a:t>
            </a:r>
            <a:r>
              <a:rPr lang="en-US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Own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Device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143000" lvl="2" indent="-228600" algn="just">
              <a:spcAft>
                <a:spcPts val="80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Расширенная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реальность (AR) и </a:t>
            </a:r>
            <a:r>
              <a:rPr lang="ru-RU" sz="2000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виртуальная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льность (VR):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5441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15543.pcdn.co/wp-content/uploads/2018/01/Mobile_security_Business_Ris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-621" r="68638" b="-29"/>
          <a:stretch/>
        </p:blipFill>
        <p:spPr bwMode="auto">
          <a:xfrm>
            <a:off x="-23447" y="1973430"/>
            <a:ext cx="12215447" cy="493029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5543.pcdn.co/wp-content/uploads/2018/01/Mobile_security_Business_Ris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6" t="-335" r="22904" b="-309"/>
          <a:stretch/>
        </p:blipFill>
        <p:spPr bwMode="auto">
          <a:xfrm>
            <a:off x="5760720" y="2069930"/>
            <a:ext cx="6431280" cy="48412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Угрозы безопасности мобильных устройств</a:t>
            </a:r>
            <a:endParaRPr lang="ru-RU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72720" y="2209195"/>
            <a:ext cx="13451840" cy="442685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Потеря устройств</a:t>
            </a:r>
          </a:p>
          <a:p>
            <a:pPr marL="1143000" lvl="2" indent="-2286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Несанкционированный доступ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Вредоносные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приложения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Фишинг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социальная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инженерия</a:t>
            </a:r>
          </a:p>
          <a:p>
            <a:pPr marL="1143000" lvl="2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Неаккуратное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устройств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Угрозы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сетевой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безопасности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Утрата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управления утерянным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устройством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Недостатки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управлении устройствами (MDM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Низкая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осведомленность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сотрудников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60421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10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11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12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13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14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1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5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6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7.xml><?xml version="1.0" encoding="utf-8"?>
<a:theme xmlns:a="http://schemas.openxmlformats.org/drawingml/2006/main" name="Берлин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8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9.xml><?xml version="1.0" encoding="utf-8"?>
<a:theme xmlns:a="http://schemas.openxmlformats.org/drawingml/2006/main" name="Берлин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62</TotalTime>
  <Words>638</Words>
  <Application>Microsoft Office PowerPoint</Application>
  <PresentationFormat>Широкоэкранный</PresentationFormat>
  <Paragraphs>106</Paragraphs>
  <Slides>19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14</vt:i4>
      </vt:variant>
      <vt:variant>
        <vt:lpstr>Заголовки слайдов</vt:lpstr>
      </vt:variant>
      <vt:variant>
        <vt:i4>19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Берлин</vt:lpstr>
      <vt:lpstr>Презентация на тему «Методы компьютерной стеганографии. LSB-метод»</vt:lpstr>
      <vt:lpstr>Что такое стеганография?</vt:lpstr>
      <vt:lpstr>LSB-метод</vt:lpstr>
      <vt:lpstr>Плюсы и минусы LSB-метода.</vt:lpstr>
      <vt:lpstr>Способы стеганоанализа и защиты от него</vt:lpstr>
      <vt:lpstr>Спасибо за внимание!</vt:lpstr>
      <vt:lpstr>Презентация на тему  «Обеспечение безопасности при использовании мобильных устройств в корпоративных ИС»</vt:lpstr>
      <vt:lpstr>Текущий статус мобильных технологий в корпоративных ИС</vt:lpstr>
      <vt:lpstr>Угрозы безопасности мобильных устройств</vt:lpstr>
      <vt:lpstr>Разработка политик безопасности для мобильных устройств</vt:lpstr>
      <vt:lpstr>Обучение персонала и повышение осведомленности о безопасности</vt:lpstr>
      <vt:lpstr>Спасибо за внимание!</vt:lpstr>
      <vt:lpstr>Презентация на тему  «Создание блоков в сети Биткоин»</vt:lpstr>
      <vt:lpstr>Основные принципы работы сети Биткоин</vt:lpstr>
      <vt:lpstr>Майнинг и майнеры в сети Биткоин</vt:lpstr>
      <vt:lpstr>Криптографические аспекты при создание блоков и проблемы при создании блоков в сети Биткоин</vt:lpstr>
      <vt:lpstr>Структура блока и транзакции в сети Биткоин</vt:lpstr>
      <vt:lpstr>Будущее создания блоков в сети Биткоин</vt:lpstr>
      <vt:lpstr>Спасибо за внимание!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тему «Вредоносное программное обеспечение (клавиатурные шпионы, AdWare программы, BHOпрограммы, Hijacker-программы, RootKit-технологии, Backdoor-программы, средства мониторинга, вымогательское ПО)»</dc:title>
  <dc:creator>RePack by Diakov</dc:creator>
  <cp:lastModifiedBy>RePack by Diakov</cp:lastModifiedBy>
  <cp:revision>7</cp:revision>
  <dcterms:created xsi:type="dcterms:W3CDTF">2023-12-17T19:43:14Z</dcterms:created>
  <dcterms:modified xsi:type="dcterms:W3CDTF">2023-12-18T13:10:41Z</dcterms:modified>
</cp:coreProperties>
</file>